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23T15:00:12.268" idx="1">
    <p:pos x="10" y="10"/>
    <p:text>добавить слайд с нашими методами? интервью, просопография, концептуальный анализ...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23T15:19:46.477" idx="2">
    <p:pos x="5415" y="2429"/>
    <p:text>мне кажется, это все-таки преувеличение; когда книгу Канторовича опубликовали, она к тому времени уже морально устарела; в остальном было большое отставание, в том числе в развитии теории; переводы западных книг!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09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2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27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45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63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48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77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60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09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61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43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A4D3-1A77-43C0-8474-37120DAA3CC8}" type="datetimeFigureOut">
              <a:rPr lang="de-DE" smtClean="0"/>
              <a:t>25.04.2013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EBA6-DC0B-4EA6-93BF-8F80A5870D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75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Soviet Mathematical Economists during the Brezhnev Era: Disciplinary Status</a:t>
            </a:r>
            <a:r>
              <a:rPr lang="de-DE" dirty="0"/>
              <a:t/>
            </a:r>
            <a:br>
              <a:rPr lang="de-DE" dirty="0"/>
            </a:br>
            <a:r>
              <a:rPr lang="en-US" b="1" dirty="0"/>
              <a:t>and Epistemic Culture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6642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Ivan </a:t>
            </a:r>
            <a:r>
              <a:rPr lang="en-US" dirty="0" err="1" smtClean="0"/>
              <a:t>Boldyrev</a:t>
            </a:r>
            <a:r>
              <a:rPr lang="en-US" dirty="0" smtClean="0"/>
              <a:t>, Humboldt University (Berlin) and National Research University – Higher School of Economics (Moscow)</a:t>
            </a:r>
          </a:p>
          <a:p>
            <a:r>
              <a:rPr lang="en-US" dirty="0" smtClean="0"/>
              <a:t>iboldyrev@hse.ru</a:t>
            </a:r>
            <a:endParaRPr lang="de-DE" dirty="0" smtClean="0"/>
          </a:p>
          <a:p>
            <a:r>
              <a:rPr lang="en-US" dirty="0" err="1" smtClean="0"/>
              <a:t>Olessia</a:t>
            </a:r>
            <a:r>
              <a:rPr lang="en-US" dirty="0" smtClean="0"/>
              <a:t> </a:t>
            </a:r>
            <a:r>
              <a:rPr lang="en-US" dirty="0" err="1" smtClean="0"/>
              <a:t>Kirtchik</a:t>
            </a:r>
            <a:r>
              <a:rPr lang="en-US" dirty="0" smtClean="0"/>
              <a:t>, National Research University – Higher School of Economics (Moscow)</a:t>
            </a:r>
          </a:p>
          <a:p>
            <a:r>
              <a:rPr lang="de-DE" dirty="0" smtClean="0"/>
              <a:t>okirchik@hse.ru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Motivation</a:t>
            </a:r>
            <a:endParaRPr lang="de-DE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800" dirty="0" smtClean="0"/>
              <a:t>Part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larger </a:t>
            </a:r>
            <a:r>
              <a:rPr lang="de-DE" sz="2800" dirty="0" err="1" smtClean="0"/>
              <a:t>project</a:t>
            </a:r>
            <a:r>
              <a:rPr lang="de-DE" sz="2800" dirty="0" smtClean="0"/>
              <a:t> – Research Group </a:t>
            </a:r>
            <a:r>
              <a:rPr lang="de-DE" sz="2800" i="1" dirty="0" err="1" smtClean="0"/>
              <a:t>Social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studies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of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economic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knowledge</a:t>
            </a:r>
            <a:r>
              <a:rPr lang="de-DE" sz="2800" i="1" dirty="0" smtClean="0"/>
              <a:t> </a:t>
            </a:r>
            <a:r>
              <a:rPr lang="de-DE" sz="2800" dirty="0" smtClean="0"/>
              <a:t>(http://igiti.hse.ru/socres/) </a:t>
            </a:r>
          </a:p>
          <a:p>
            <a:r>
              <a:rPr lang="en-US" sz="2800" dirty="0" smtClean="0"/>
              <a:t>The first object of inquiry – general equilibrium theory in a comparative perspective</a:t>
            </a:r>
          </a:p>
          <a:p>
            <a:r>
              <a:rPr lang="en-US" sz="2800" dirty="0" smtClean="0"/>
              <a:t>Subfield of mathematical economics – more comprehensive term covering heterogeneous research domains and practices</a:t>
            </a:r>
          </a:p>
          <a:p>
            <a:r>
              <a:rPr lang="en-US" sz="2800" dirty="0" smtClean="0"/>
              <a:t>Ambiguous status: between technicalities of applied math and ideologically dubious refuge of neoclassicis</a:t>
            </a:r>
            <a:r>
              <a:rPr lang="en-US" sz="2800" dirty="0"/>
              <a:t>m</a:t>
            </a:r>
            <a:endParaRPr lang="de-DE" sz="28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7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Questions	</a:t>
            </a:r>
            <a:br>
              <a:rPr lang="en-US" sz="6000" dirty="0" smtClean="0"/>
            </a:br>
            <a:endParaRPr lang="de-DE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Tentative socio-historical analysis</a:t>
            </a:r>
          </a:p>
          <a:p>
            <a:r>
              <a:rPr lang="en-US" sz="4000" dirty="0" smtClean="0"/>
              <a:t>Institutionalization</a:t>
            </a:r>
          </a:p>
          <a:p>
            <a:r>
              <a:rPr lang="en-US" sz="4000" dirty="0" smtClean="0"/>
              <a:t>Epistemic culture (Knorr </a:t>
            </a:r>
            <a:r>
              <a:rPr lang="en-US" sz="4000" dirty="0" err="1" smtClean="0"/>
              <a:t>Cetina</a:t>
            </a:r>
            <a:r>
              <a:rPr lang="en-US" sz="4000" dirty="0" smtClean="0"/>
              <a:t> 1991)</a:t>
            </a:r>
          </a:p>
          <a:p>
            <a:r>
              <a:rPr lang="en-US" sz="4000" dirty="0" smtClean="0"/>
              <a:t>Disciplinary identity (Lamont</a:t>
            </a:r>
            <a:r>
              <a:rPr lang="de-DE" sz="4000" dirty="0" smtClean="0"/>
              <a:t>&amp;</a:t>
            </a:r>
            <a:r>
              <a:rPr lang="en-US" sz="4000" dirty="0"/>
              <a:t> Molnar </a:t>
            </a:r>
            <a:r>
              <a:rPr lang="en-US" sz="4000" dirty="0" smtClean="0"/>
              <a:t>2002)</a:t>
            </a:r>
          </a:p>
          <a:p>
            <a:r>
              <a:rPr lang="en-US" sz="4000" dirty="0" smtClean="0"/>
              <a:t>Comparison East-West</a:t>
            </a:r>
          </a:p>
          <a:p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4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	</a:t>
            </a:r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Strong tension within a discipline (US: </a:t>
            </a:r>
            <a:r>
              <a:rPr lang="en-US" dirty="0" err="1" smtClean="0"/>
              <a:t>institutionalists</a:t>
            </a:r>
            <a:r>
              <a:rPr lang="en-US" dirty="0" smtClean="0"/>
              <a:t> and Chicago school, USSR: Marxist political economy)</a:t>
            </a:r>
          </a:p>
          <a:p>
            <a:r>
              <a:rPr lang="en-US" dirty="0" smtClean="0"/>
              <a:t>Delay in institutionalization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USSR (CEMI founded in 1963; mathematical methods to develop after 1953)</a:t>
            </a:r>
          </a:p>
          <a:p>
            <a:r>
              <a:rPr lang="en-US" dirty="0" smtClean="0"/>
              <a:t>Unlike </a:t>
            </a:r>
            <a:r>
              <a:rPr lang="en-US" dirty="0" smtClean="0"/>
              <a:t>US, </a:t>
            </a:r>
            <a:r>
              <a:rPr lang="en-US" dirty="0" smtClean="0"/>
              <a:t>math econ remained a minor group, with few institutional sites and only limited influence in universities</a:t>
            </a:r>
          </a:p>
          <a:p>
            <a:r>
              <a:rPr lang="en-US" dirty="0" smtClean="0"/>
              <a:t>Like </a:t>
            </a:r>
            <a:r>
              <a:rPr lang="en-US" dirty="0" smtClean="0"/>
              <a:t>US, </a:t>
            </a:r>
            <a:r>
              <a:rPr lang="en-US" dirty="0" smtClean="0"/>
              <a:t>math econ was a part of larger planning and cybernetics movement inspired </a:t>
            </a:r>
            <a:r>
              <a:rPr lang="en-US" dirty="0" smtClean="0"/>
              <a:t>by a </a:t>
            </a:r>
            <a:r>
              <a:rPr lang="en-US" dirty="0" smtClean="0"/>
              <a:t>Cold war context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13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and Epistemic Culture	</a:t>
            </a:r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Very few developments in </a:t>
            </a:r>
            <a:r>
              <a:rPr lang="en-US" i="1" dirty="0"/>
              <a:t>e</a:t>
            </a:r>
            <a:r>
              <a:rPr lang="en-US" i="1" dirty="0" smtClean="0"/>
              <a:t>conomic theorizing</a:t>
            </a:r>
            <a:r>
              <a:rPr lang="en-US" dirty="0" smtClean="0"/>
              <a:t>, why?</a:t>
            </a:r>
          </a:p>
          <a:p>
            <a:r>
              <a:rPr lang="en-US" dirty="0" smtClean="0"/>
              <a:t>Conjecture: polarization and lack of identity</a:t>
            </a:r>
          </a:p>
          <a:p>
            <a:r>
              <a:rPr lang="en-US" dirty="0" smtClean="0"/>
              <a:t> Math econ reduced to applied math</a:t>
            </a:r>
            <a:r>
              <a:rPr lang="de-DE" dirty="0" smtClean="0"/>
              <a:t>;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r>
              <a:rPr lang="de-DE" dirty="0" smtClean="0"/>
              <a:t>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en-US" dirty="0" smtClean="0"/>
              <a:t>; applied economists did not dare theoretical generalizations</a:t>
            </a:r>
          </a:p>
          <a:p>
            <a:r>
              <a:rPr lang="en-US" dirty="0" err="1" smtClean="0"/>
              <a:t>Dorfman</a:t>
            </a:r>
            <a:r>
              <a:rPr lang="en-US" dirty="0" smtClean="0"/>
              <a:t> 1976: technocratic modeling, emphasis on the supply side</a:t>
            </a:r>
            <a:r>
              <a:rPr lang="ru-RU" dirty="0" smtClean="0"/>
              <a:t>; </a:t>
            </a:r>
            <a:r>
              <a:rPr lang="en-US" dirty="0" smtClean="0"/>
              <a:t>balance, optimization</a:t>
            </a:r>
            <a:r>
              <a:rPr lang="ru-RU" dirty="0"/>
              <a:t>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013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Anti-Semitism as an important ‘omitted variable’</a:t>
            </a:r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Weintraub</a:t>
            </a:r>
            <a:r>
              <a:rPr lang="en-US" dirty="0" smtClean="0"/>
              <a:t> 2012: academic Anti-Semitism in the US universities explaining the rise of MIT</a:t>
            </a:r>
            <a:endParaRPr lang="de-DE" dirty="0" smtClean="0"/>
          </a:p>
          <a:p>
            <a:r>
              <a:rPr lang="en-US" dirty="0" smtClean="0"/>
              <a:t>Soviet case: Anti-Semitism at the math department of Moscow University, special unsolvable problems etc. (</a:t>
            </a:r>
            <a:r>
              <a:rPr lang="en-US" dirty="0" err="1" smtClean="0"/>
              <a:t>Frenkel</a:t>
            </a:r>
            <a:r>
              <a:rPr lang="en-US" dirty="0" smtClean="0"/>
              <a:t> 2012)</a:t>
            </a:r>
          </a:p>
          <a:p>
            <a:r>
              <a:rPr lang="en-US" dirty="0" smtClean="0"/>
              <a:t>A lot of mathematicians coming into math econ, with a lot of new jobs</a:t>
            </a:r>
          </a:p>
          <a:p>
            <a:r>
              <a:rPr lang="en-US" dirty="0" smtClean="0"/>
              <a:t>The story of one </a:t>
            </a:r>
            <a:r>
              <a:rPr lang="en-US" dirty="0" smtClean="0"/>
              <a:t>‘</a:t>
            </a:r>
            <a:r>
              <a:rPr lang="en-US" dirty="0" err="1" smtClean="0"/>
              <a:t>Polterovich</a:t>
            </a:r>
            <a:r>
              <a:rPr lang="en-US" dirty="0" smtClean="0"/>
              <a:t>’ </a:t>
            </a:r>
            <a:r>
              <a:rPr lang="en-US" dirty="0" smtClean="0"/>
              <a:t>and two </a:t>
            </a:r>
            <a:r>
              <a:rPr lang="en-US" dirty="0" smtClean="0"/>
              <a:t>‘</a:t>
            </a:r>
            <a:r>
              <a:rPr lang="en-US" dirty="0" err="1" smtClean="0"/>
              <a:t>Ivanovs</a:t>
            </a:r>
            <a:r>
              <a:rPr lang="en-US" dirty="0" smtClean="0"/>
              <a:t>’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9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Conclusion: parallels and contrasts</a:t>
            </a:r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Both cases reveal internal tensions within economics profession, state funding</a:t>
            </a:r>
            <a:r>
              <a:rPr lang="ru-RU" dirty="0" smtClean="0"/>
              <a:t> </a:t>
            </a:r>
            <a:r>
              <a:rPr lang="en-US" dirty="0" smtClean="0"/>
              <a:t>(role of the military), anti-Semitism</a:t>
            </a:r>
          </a:p>
          <a:p>
            <a:r>
              <a:rPr lang="en-US" dirty="0" smtClean="0"/>
              <a:t>However: Soviet math econ developed with a delay for ideological reasons (no theoretical backwardness! Cf. the story of Kantorovich)</a:t>
            </a:r>
          </a:p>
          <a:p>
            <a:r>
              <a:rPr lang="en-US" dirty="0" smtClean="0"/>
              <a:t>Soviet math econ lacked autonomous economic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en-US" dirty="0" smtClean="0"/>
              <a:t>theoretical</a:t>
            </a:r>
            <a:r>
              <a:rPr lang="ru-RU" dirty="0"/>
              <a:t>)</a:t>
            </a:r>
            <a:r>
              <a:rPr lang="en-US" dirty="0" smtClean="0"/>
              <a:t> discourse beyond Marxist political economy and applied math/operations research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74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 you!</a:t>
            </a:r>
            <a:endParaRPr lang="de-DE" sz="9600" dirty="0"/>
          </a:p>
        </p:txBody>
      </p:sp>
    </p:spTree>
    <p:extLst>
      <p:ext uri="{BB962C8B-B14F-4D97-AF65-F5344CB8AC3E}">
        <p14:creationId xmlns:p14="http://schemas.microsoft.com/office/powerpoint/2010/main" val="21976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Soviet Mathematical Economists during the Brezhnev Era: Disciplinary Status and Epistemic Culture </vt:lpstr>
      <vt:lpstr>Motivation</vt:lpstr>
      <vt:lpstr> Questions  </vt:lpstr>
      <vt:lpstr>Institutions </vt:lpstr>
      <vt:lpstr>Knowledge and Epistemic Culture </vt:lpstr>
      <vt:lpstr>Anti-Semitism as an important ‘omitted variable’</vt:lpstr>
      <vt:lpstr>Conclusion: parallels and contrasts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Soviet Mathematical Economists during the Brezhnev Era: Disciplinary Status and Epistemic Culture</dc:title>
  <dc:creator>Ivan</dc:creator>
  <cp:lastModifiedBy>Ivan</cp:lastModifiedBy>
  <cp:revision>16</cp:revision>
  <dcterms:created xsi:type="dcterms:W3CDTF">2013-04-22T13:05:00Z</dcterms:created>
  <dcterms:modified xsi:type="dcterms:W3CDTF">2013-04-25T05:28:08Z</dcterms:modified>
</cp:coreProperties>
</file>